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32" r:id="rId1"/>
  </p:sldMasterIdLst>
  <p:sldIdLst>
    <p:sldId id="256" r:id="rId2"/>
    <p:sldId id="257" r:id="rId3"/>
    <p:sldId id="258" r:id="rId4"/>
    <p:sldId id="259" r:id="rId5"/>
    <p:sldId id="260" r:id="rId6"/>
    <p:sldId id="269" r:id="rId7"/>
    <p:sldId id="261" r:id="rId8"/>
    <p:sldId id="262" r:id="rId9"/>
    <p:sldId id="263" r:id="rId10"/>
    <p:sldId id="267" r:id="rId11"/>
    <p:sldId id="268" r:id="rId12"/>
    <p:sldId id="264" r:id="rId13"/>
    <p:sldId id="265" r:id="rId14"/>
    <p:sldId id="266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7869" autoAdjust="0"/>
  </p:normalViewPr>
  <p:slideViewPr>
    <p:cSldViewPr>
      <p:cViewPr varScale="1">
        <p:scale>
          <a:sx n="72" d="100"/>
          <a:sy n="72" d="100"/>
        </p:scale>
        <p:origin x="-132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398E8939-BCCD-44D7-9093-3BA6454A6D22}" type="datetimeFigureOut">
              <a:rPr lang="en-US" smtClean="0"/>
              <a:t>23-Nov-19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0986C20-370F-42DF-8B06-5EAA7567226C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2743200"/>
            <a:ext cx="6172200" cy="1894362"/>
          </a:xfrm>
        </p:spPr>
        <p:txBody>
          <a:bodyPr/>
          <a:lstStyle/>
          <a:p>
            <a:r>
              <a:rPr lang="en-US" dirty="0" smtClean="0"/>
              <a:t>Strategic Business Plan for </a:t>
            </a:r>
            <a:r>
              <a:rPr lang="en-US" dirty="0" err="1" smtClean="0"/>
              <a:t>Walmart</a:t>
            </a:r>
            <a:r>
              <a:rPr lang="en-US" dirty="0" smtClean="0"/>
              <a:t>, Inc.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Name:</a:t>
            </a:r>
          </a:p>
          <a:p>
            <a:r>
              <a:rPr lang="en-US" dirty="0" smtClean="0"/>
              <a:t>Institution:</a:t>
            </a:r>
          </a:p>
          <a:p>
            <a:r>
              <a:rPr lang="en-US" dirty="0" smtClean="0"/>
              <a:t>Date: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68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</a:t>
            </a:r>
            <a:r>
              <a:rPr lang="en-US" dirty="0" smtClean="0"/>
              <a:t>Focus in Retail Industry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Intense competition in the U.S. industry</a:t>
            </a:r>
          </a:p>
          <a:p>
            <a:r>
              <a:rPr lang="en-US" dirty="0" smtClean="0"/>
              <a:t>Largely an oligopolistic structure</a:t>
            </a:r>
          </a:p>
          <a:p>
            <a:r>
              <a:rPr lang="en-US" dirty="0" smtClean="0"/>
              <a:t>Characterized few bu</a:t>
            </a:r>
            <a:r>
              <a:rPr lang="en-US" dirty="0" smtClean="0"/>
              <a:t>t large entities</a:t>
            </a:r>
          </a:p>
          <a:p>
            <a:r>
              <a:rPr lang="en-US" dirty="0" smtClean="0"/>
              <a:t>Need competitive advantages </a:t>
            </a:r>
          </a:p>
          <a:p>
            <a:r>
              <a:rPr lang="en-US" dirty="0" smtClean="0"/>
              <a:t>Strategic focus is key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2"/>
          </p:nvPr>
        </p:nvSpPr>
        <p:spPr>
          <a:xfrm>
            <a:off x="4274127" y="1600200"/>
            <a:ext cx="4336473" cy="3200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1676832"/>
            <a:ext cx="4343401" cy="307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206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Walmart’s</a:t>
            </a:r>
            <a:r>
              <a:rPr lang="en-US" dirty="0" smtClean="0"/>
              <a:t> Business opportunities 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162800" cy="48737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Started as a single store in downtown Rogers</a:t>
            </a:r>
          </a:p>
          <a:p>
            <a:r>
              <a:rPr lang="en-US" sz="2800" dirty="0" smtClean="0"/>
              <a:t>Strategic focus inspired the growth</a:t>
            </a:r>
          </a:p>
          <a:p>
            <a:r>
              <a:rPr lang="en-US" sz="2800" dirty="0" smtClean="0"/>
              <a:t>Critical success factors;-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/>
              <a:t>Low-cost leadership status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/>
              <a:t>Customer experiences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/>
              <a:t>Accessibility </a:t>
            </a:r>
          </a:p>
          <a:p>
            <a:pPr algn="ctr">
              <a:buFont typeface="Wingdings" pitchFamily="2" charset="2"/>
              <a:buChar char="v"/>
            </a:pPr>
            <a:r>
              <a:rPr lang="en-US" sz="2800" dirty="0" smtClean="0"/>
              <a:t>Wide assortments </a:t>
            </a:r>
          </a:p>
          <a:p>
            <a:pPr algn="ctr">
              <a:buFont typeface="Wingdings" pitchFamily="2" charset="2"/>
              <a:buChar char="v"/>
            </a:pPr>
            <a:endParaRPr lang="en-US" sz="2800" dirty="0" smtClean="0"/>
          </a:p>
          <a:p>
            <a:endParaRPr lang="en-US" sz="2800" dirty="0" smtClean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18664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Products and Service-delivery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Availability of range assortments is key to service-delivery</a:t>
            </a:r>
          </a:p>
          <a:p>
            <a:r>
              <a:rPr lang="en-US" sz="2800" dirty="0" smtClean="0"/>
              <a:t>Key product portfolios include;-</a:t>
            </a:r>
          </a:p>
          <a:p>
            <a:pPr algn="ctr"/>
            <a:r>
              <a:rPr lang="en-US" sz="2800" dirty="0" smtClean="0"/>
              <a:t>General Merchandises</a:t>
            </a:r>
          </a:p>
          <a:p>
            <a:pPr algn="ctr"/>
            <a:r>
              <a:rPr lang="en-US" sz="2800" dirty="0" smtClean="0"/>
              <a:t>Groceries</a:t>
            </a:r>
          </a:p>
          <a:p>
            <a:pPr algn="ctr"/>
            <a:r>
              <a:rPr lang="en-US" sz="2800" dirty="0" smtClean="0"/>
              <a:t>Health and Wellness</a:t>
            </a:r>
            <a:r>
              <a:rPr lang="en-US" sz="2800" dirty="0" smtClean="0"/>
              <a:t> </a:t>
            </a:r>
          </a:p>
          <a:p>
            <a:r>
              <a:rPr lang="en-US" sz="2800" dirty="0" smtClean="0"/>
              <a:t>Sourcing strategies aim to harness sustainability </a:t>
            </a:r>
          </a:p>
          <a:p>
            <a:r>
              <a:rPr lang="en-US" sz="2800" dirty="0" smtClean="0"/>
              <a:t>Supplier inclusivity and responsible sourcing key strategies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1080092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Segments and Service delivery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err="1" smtClean="0"/>
              <a:t>Walmart</a:t>
            </a:r>
            <a:r>
              <a:rPr lang="en-US" dirty="0" smtClean="0"/>
              <a:t> operates in four segments to enhance access to the merchandises</a:t>
            </a:r>
          </a:p>
          <a:p>
            <a:r>
              <a:rPr lang="en-US" dirty="0" smtClean="0"/>
              <a:t>The key segment;-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err="1" smtClean="0"/>
              <a:t>Walmart</a:t>
            </a:r>
            <a:r>
              <a:rPr lang="en-US" dirty="0" smtClean="0"/>
              <a:t> U.S.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err="1" smtClean="0"/>
              <a:t>Walmart</a:t>
            </a:r>
            <a:r>
              <a:rPr lang="en-US" dirty="0"/>
              <a:t> </a:t>
            </a:r>
            <a:r>
              <a:rPr lang="en-US" dirty="0" smtClean="0"/>
              <a:t>International </a:t>
            </a:r>
          </a:p>
          <a:p>
            <a:pPr algn="ctr">
              <a:buFont typeface="Wingdings" pitchFamily="2" charset="2"/>
              <a:buChar char="q"/>
            </a:pPr>
            <a:r>
              <a:rPr lang="en-US" dirty="0" smtClean="0"/>
              <a:t>Sam’s Club</a:t>
            </a:r>
            <a:endParaRPr lang="en-US" dirty="0"/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The company operates its store using various approach that include Discount, Neighbor Markets, and Supercenter</a:t>
            </a:r>
          </a:p>
          <a:p>
            <a:pPr>
              <a:buFont typeface="Courier New" pitchFamily="49" charset="0"/>
              <a:buChar char="o"/>
            </a:pPr>
            <a:r>
              <a:rPr lang="en-US" dirty="0" smtClean="0"/>
              <a:t>E-commerce has become a competitive segment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02967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 and Management 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A Hierarchical and functional organizational structure </a:t>
            </a:r>
          </a:p>
          <a:p>
            <a:r>
              <a:rPr lang="en-US" dirty="0" smtClean="0"/>
              <a:t>Hierarchical structure outlines chain of command</a:t>
            </a:r>
          </a:p>
          <a:p>
            <a:r>
              <a:rPr lang="en-US" dirty="0" smtClean="0"/>
              <a:t>Easy to resolve conflicts</a:t>
            </a:r>
          </a:p>
          <a:p>
            <a:r>
              <a:rPr lang="en-US" dirty="0" smtClean="0"/>
              <a:t>Cross-functional consultations are possible</a:t>
            </a:r>
          </a:p>
          <a:p>
            <a:r>
              <a:rPr lang="en-US" dirty="0" smtClean="0"/>
              <a:t>Career progression is possible 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4187952" cy="4572000"/>
          </a:xfrm>
        </p:spPr>
        <p:txBody>
          <a:bodyPr>
            <a:normAutofit fontScale="92500"/>
          </a:bodyPr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76400"/>
            <a:ext cx="41910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27274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Analyses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rise of consumerism as a global trend initiate strategic realignment </a:t>
            </a:r>
          </a:p>
          <a:p>
            <a:r>
              <a:rPr lang="en-US" dirty="0" smtClean="0"/>
              <a:t>Consumerism exerts pressure on retailers to integrate responsible sourcing </a:t>
            </a:r>
          </a:p>
          <a:p>
            <a:r>
              <a:rPr lang="en-US" dirty="0" err="1" smtClean="0"/>
              <a:t>Walmart</a:t>
            </a:r>
            <a:r>
              <a:rPr lang="en-US" dirty="0" smtClean="0"/>
              <a:t>, Inc. resolved to remodel its business operations to include technologies</a:t>
            </a:r>
          </a:p>
          <a:p>
            <a:r>
              <a:rPr lang="en-US" dirty="0" smtClean="0"/>
              <a:t>Recently, the China-U.S. trade war has impacted the retail sector because of tariffs </a:t>
            </a:r>
          </a:p>
          <a:p>
            <a:r>
              <a:rPr lang="en-US" dirty="0" smtClean="0"/>
              <a:t>Successful use of technology helps to alleviate the inter-trade war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840381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Market competitiveness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574222"/>
            <a:ext cx="7467600" cy="4638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814797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 </a:t>
            </a:r>
            <a:r>
              <a:rPr lang="en-US" dirty="0" smtClean="0"/>
              <a:t>competitiveness (</a:t>
            </a:r>
            <a:r>
              <a:rPr lang="en-US" dirty="0" err="1" smtClean="0"/>
              <a:t>cont.ed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Bargaining power: </a:t>
            </a:r>
            <a:r>
              <a:rPr lang="en-US" dirty="0" err="1" smtClean="0"/>
              <a:t>Walmart</a:t>
            </a:r>
            <a:r>
              <a:rPr lang="en-US" dirty="0" smtClean="0"/>
              <a:t> maximizes its competitiveness using supplier optimization strategy</a:t>
            </a:r>
            <a:r>
              <a:rPr lang="en-US" dirty="0" smtClean="0"/>
              <a:t> </a:t>
            </a:r>
          </a:p>
          <a:p>
            <a:r>
              <a:rPr lang="en-US" b="1" dirty="0" smtClean="0"/>
              <a:t>Rivalry:</a:t>
            </a:r>
            <a:r>
              <a:rPr lang="en-US" dirty="0" smtClean="0"/>
              <a:t> </a:t>
            </a:r>
            <a:r>
              <a:rPr lang="en-US" dirty="0" err="1" smtClean="0"/>
              <a:t>Walmart</a:t>
            </a:r>
            <a:r>
              <a:rPr lang="en-US" dirty="0" smtClean="0"/>
              <a:t> faces intense rivalry from competitors . E.g</a:t>
            </a:r>
            <a:r>
              <a:rPr lang="en-US" dirty="0" smtClean="0"/>
              <a:t>. Amazon.com is a direct competitor in e-commerce. </a:t>
            </a:r>
          </a:p>
          <a:p>
            <a:r>
              <a:rPr lang="en-US" b="1" dirty="0" smtClean="0"/>
              <a:t>Threats of New Entrant: </a:t>
            </a:r>
            <a:r>
              <a:rPr lang="en-US" dirty="0" smtClean="0"/>
              <a:t>refers to the ease of entry into the retail and cause disruptions. The oligopolistic nature create barriers. </a:t>
            </a:r>
            <a:endParaRPr lang="en-US" dirty="0"/>
          </a:p>
          <a:p>
            <a:r>
              <a:rPr lang="en-US" b="1" dirty="0" smtClean="0"/>
              <a:t>Threat of substitute products: </a:t>
            </a:r>
            <a:r>
              <a:rPr lang="en-US" dirty="0" smtClean="0"/>
              <a:t>Strategic focus help to hedge against threats from substitute goods by availing range of assortments 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6987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Strategic Focus and Risk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Organizations face uncertainty during the execution of plan</a:t>
            </a:r>
          </a:p>
          <a:p>
            <a:r>
              <a:rPr lang="en-US" sz="2800" dirty="0" smtClean="0"/>
              <a:t>Uncertainty represents the degree of risk</a:t>
            </a:r>
          </a:p>
          <a:p>
            <a:r>
              <a:rPr lang="en-US" sz="2800" dirty="0" smtClean="0"/>
              <a:t>Strategic planning necessitates categorizing key risks </a:t>
            </a:r>
          </a:p>
          <a:p>
            <a:r>
              <a:rPr lang="en-US" sz="2800" dirty="0" smtClean="0"/>
              <a:t>Categories used at the </a:t>
            </a:r>
            <a:r>
              <a:rPr lang="en-US" sz="2800" dirty="0" err="1" smtClean="0"/>
              <a:t>Walmart</a:t>
            </a:r>
            <a:r>
              <a:rPr lang="en-US" sz="2800" dirty="0" smtClean="0"/>
              <a:t> are generic </a:t>
            </a:r>
          </a:p>
          <a:p>
            <a:r>
              <a:rPr lang="en-US" sz="2800" dirty="0" err="1" smtClean="0"/>
              <a:t>Walmart</a:t>
            </a:r>
            <a:r>
              <a:rPr lang="en-US" sz="2800" dirty="0" smtClean="0"/>
              <a:t> faces strategic, operational, finance, and compliance risks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323641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Strengths and Weaknesses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/>
        <p:txBody>
          <a:bodyPr/>
          <a:lstStyle/>
          <a:p>
            <a:r>
              <a:rPr lang="en-US" dirty="0" smtClean="0"/>
              <a:t>Strategic locations </a:t>
            </a:r>
          </a:p>
          <a:p>
            <a:r>
              <a:rPr lang="en-US" dirty="0" smtClean="0"/>
              <a:t>Strong ICT capability</a:t>
            </a:r>
          </a:p>
          <a:p>
            <a:r>
              <a:rPr lang="en-US" dirty="0" smtClean="0"/>
              <a:t>Global supply chain to minimizes overdependence </a:t>
            </a:r>
          </a:p>
          <a:p>
            <a:r>
              <a:rPr lang="en-US" dirty="0" smtClean="0"/>
              <a:t>Large workforce</a:t>
            </a:r>
          </a:p>
          <a:p>
            <a:r>
              <a:rPr lang="en-US" dirty="0" smtClean="0"/>
              <a:t>Wide assortments of merchandises </a:t>
            </a:r>
          </a:p>
          <a:p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High turnover rate</a:t>
            </a:r>
          </a:p>
          <a:p>
            <a:r>
              <a:rPr lang="en-US" dirty="0" smtClean="0"/>
              <a:t>High cost of insurance </a:t>
            </a:r>
          </a:p>
          <a:p>
            <a:r>
              <a:rPr lang="en-US" dirty="0" smtClean="0"/>
              <a:t>Inability to replicate successes in one segment to the other</a:t>
            </a:r>
          </a:p>
          <a:p>
            <a:r>
              <a:rPr lang="en-US" dirty="0" smtClean="0"/>
              <a:t>The EDLP maximizes benefits when there is bulk-buying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r>
              <a:rPr lang="en-US" dirty="0" smtClean="0"/>
              <a:t>Key strengths 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Key weaknesses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632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Environmental and Social-impact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 primary goal is to minimize negative environmental and social impact using ESG agenda</a:t>
            </a:r>
          </a:p>
          <a:p>
            <a:r>
              <a:rPr lang="en-US" b="1" dirty="0" smtClean="0"/>
              <a:t>Environmental goals</a:t>
            </a:r>
            <a:r>
              <a:rPr lang="en-US" dirty="0" smtClean="0"/>
              <a:t>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en-US" dirty="0" smtClean="0"/>
              <a:t>By 2025, to segments to acquire fresh, seafood, and farm produces from the sources certified to use sustainable approaches</a:t>
            </a:r>
          </a:p>
          <a:p>
            <a:r>
              <a:rPr lang="en-US" b="1" dirty="0" smtClean="0"/>
              <a:t>Social goals</a:t>
            </a:r>
            <a:r>
              <a:rPr lang="en-US" dirty="0" smtClean="0"/>
              <a:t>:</a:t>
            </a:r>
          </a:p>
          <a:p>
            <a:pPr marL="457200" indent="-457200">
              <a:buFont typeface="+mj-lt"/>
              <a:buAutoNum type="arabicPeriod"/>
            </a:pPr>
            <a:r>
              <a:rPr lang="en-US" dirty="0" smtClean="0"/>
              <a:t>By 2025, to expand the economic opportunity in the retail supply chain using  the $100M Retail Opportunity Kitty to develop 1 million small farmers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9281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Strategy: </a:t>
            </a:r>
            <a:r>
              <a:rPr lang="en-US" sz="3200" dirty="0"/>
              <a:t>sustainable supply chain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Focus on sustainable supply chain</a:t>
            </a:r>
            <a:endParaRPr lang="en-US" sz="2800" dirty="0" smtClean="0"/>
          </a:p>
          <a:p>
            <a:r>
              <a:rPr lang="en-US" sz="2800" dirty="0" smtClean="0"/>
              <a:t>Adopting the </a:t>
            </a:r>
            <a:r>
              <a:rPr lang="en-US" sz="2800" b="1" dirty="0" smtClean="0"/>
              <a:t>20x25 sourcing model:</a:t>
            </a:r>
          </a:p>
          <a:p>
            <a:r>
              <a:rPr lang="en-US" sz="2800" dirty="0" smtClean="0"/>
              <a:t>The program prioritizes 20 merchandises that can be sourced sustainably by the year 2025</a:t>
            </a:r>
          </a:p>
          <a:p>
            <a:r>
              <a:rPr lang="en-US" sz="2800" dirty="0" smtClean="0"/>
              <a:t>The model requires cooperation </a:t>
            </a:r>
          </a:p>
          <a:p>
            <a:r>
              <a:rPr lang="en-US" sz="2800" dirty="0" err="1" smtClean="0"/>
              <a:t>Walmart</a:t>
            </a:r>
            <a:r>
              <a:rPr lang="en-US" sz="2800" dirty="0" smtClean="0"/>
              <a:t> has to convince the suppliers to integrate sustainable practices</a:t>
            </a:r>
          </a:p>
          <a:p>
            <a:r>
              <a:rPr lang="en-US" sz="2800" dirty="0" smtClean="0"/>
              <a:t>Consumers have to prefer sustainably sourced merchandised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9560925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strategy: Increased Community Engagement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Every organization operates in a community</a:t>
            </a:r>
          </a:p>
          <a:p>
            <a:r>
              <a:rPr lang="en-US" dirty="0" smtClean="0"/>
              <a:t>Strengthening community is key to eliminate negative social-impacts</a:t>
            </a:r>
          </a:p>
          <a:p>
            <a:r>
              <a:rPr lang="en-US" dirty="0" err="1" smtClean="0"/>
              <a:t>Walmart</a:t>
            </a:r>
            <a:r>
              <a:rPr lang="en-US" dirty="0" smtClean="0"/>
              <a:t> provides access to food and other charitable programs</a:t>
            </a:r>
          </a:p>
          <a:p>
            <a:r>
              <a:rPr lang="en-US" dirty="0" smtClean="0"/>
              <a:t>Advancing economic opportunity using grants and other support mechanisms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200" y="1676400"/>
            <a:ext cx="3581400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05574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Sam </a:t>
            </a:r>
            <a:r>
              <a:rPr lang="en-US" dirty="0"/>
              <a:t>Walton did not invent retailing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his ability to harness strategic planning to gain focus was a critical success </a:t>
            </a:r>
            <a:r>
              <a:rPr lang="en-US" dirty="0" smtClean="0"/>
              <a:t>factor</a:t>
            </a:r>
          </a:p>
          <a:p>
            <a:r>
              <a:rPr lang="en-US" dirty="0" smtClean="0"/>
              <a:t>The </a:t>
            </a:r>
            <a:r>
              <a:rPr lang="en-US" dirty="0"/>
              <a:t>growth from a single store to a multinational entity emanate from management insights </a:t>
            </a:r>
            <a:endParaRPr lang="en-US" dirty="0" smtClean="0"/>
          </a:p>
          <a:p>
            <a:r>
              <a:rPr lang="en-US" dirty="0" smtClean="0"/>
              <a:t>Contemporary </a:t>
            </a:r>
            <a:r>
              <a:rPr lang="en-US" dirty="0"/>
              <a:t>entrepreneurs gain pertinent knowledge on the role of strategic management in </a:t>
            </a:r>
            <a:r>
              <a:rPr lang="en-US" dirty="0" smtClean="0"/>
              <a:t>business</a:t>
            </a:r>
          </a:p>
          <a:p>
            <a:r>
              <a:rPr lang="en-US" dirty="0" smtClean="0"/>
              <a:t>A </a:t>
            </a:r>
            <a:r>
              <a:rPr lang="en-US" dirty="0"/>
              <a:t>notable insight is the need for regular environmental scanning using PESTLE or Porter’s forces of industrial competitiveness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964938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Adopt </a:t>
            </a:r>
            <a:r>
              <a:rPr lang="en-US" sz="2800" dirty="0"/>
              <a:t>outsourcing for the non-core activities </a:t>
            </a:r>
            <a:endParaRPr lang="en-US" sz="2800" dirty="0" smtClean="0"/>
          </a:p>
          <a:p>
            <a:r>
              <a:rPr lang="en-US" sz="2800" dirty="0" smtClean="0"/>
              <a:t>Reconsider </a:t>
            </a:r>
            <a:r>
              <a:rPr lang="en-US" sz="2800" dirty="0"/>
              <a:t>the capital allocation strategy </a:t>
            </a:r>
            <a:r>
              <a:rPr lang="en-US" sz="2800" dirty="0" smtClean="0"/>
              <a:t>used</a:t>
            </a:r>
          </a:p>
          <a:p>
            <a:r>
              <a:rPr lang="en-US" sz="2800" dirty="0" smtClean="0"/>
              <a:t>More </a:t>
            </a:r>
            <a:r>
              <a:rPr lang="en-US" sz="2800" dirty="0"/>
              <a:t>emphasize should focus on achieving leadership status in technology and e-commerce capability </a:t>
            </a:r>
            <a:endParaRPr lang="en-US" sz="2800" dirty="0" smtClean="0"/>
          </a:p>
          <a:p>
            <a:r>
              <a:rPr lang="en-US" sz="2800" dirty="0" smtClean="0"/>
              <a:t>Undertake </a:t>
            </a:r>
            <a:r>
              <a:rPr lang="en-US" sz="2800" dirty="0"/>
              <a:t>short-term and regular review on the performance of the ESG agendas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977436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err="1"/>
              <a:t>Geddees</a:t>
            </a:r>
            <a:r>
              <a:rPr lang="en-US" dirty="0"/>
              <a:t>, I. &amp; Perkins, B. (2019).</a:t>
            </a:r>
            <a:r>
              <a:rPr lang="en-US" i="1" dirty="0"/>
              <a:t>Retail trends 2019: Retail Re-invented</a:t>
            </a:r>
            <a:r>
              <a:rPr lang="en-US" dirty="0"/>
              <a:t>, London, UK:  Deloitte</a:t>
            </a:r>
          </a:p>
          <a:p>
            <a:pPr marL="0" indent="0">
              <a:buNone/>
            </a:pPr>
            <a:r>
              <a:rPr lang="en-US" dirty="0" err="1"/>
              <a:t>Lambardo</a:t>
            </a:r>
            <a:r>
              <a:rPr lang="en-US" dirty="0"/>
              <a:t>, J. (2019, February 15). “</a:t>
            </a:r>
            <a:r>
              <a:rPr lang="en-US" dirty="0" err="1"/>
              <a:t>Walmart</a:t>
            </a:r>
            <a:r>
              <a:rPr lang="en-US" dirty="0"/>
              <a:t>: Organizational structure and organizational culture,”</a:t>
            </a:r>
            <a:r>
              <a:rPr lang="en-US" i="1" dirty="0"/>
              <a:t> The Panmore.com. </a:t>
            </a:r>
            <a:endParaRPr lang="en-US" i="1" dirty="0" smtClean="0"/>
          </a:p>
          <a:p>
            <a:pPr marL="0" indent="0">
              <a:buNone/>
            </a:pPr>
            <a:r>
              <a:rPr lang="en-US" dirty="0"/>
              <a:t>Olsen, E. (2013). </a:t>
            </a:r>
            <a:r>
              <a:rPr lang="en-US" i="1" dirty="0"/>
              <a:t>Strategic Planning for Dummies</a:t>
            </a:r>
            <a:r>
              <a:rPr lang="en-US" dirty="0"/>
              <a:t>, Hoboken, N.J: John Wiley &amp; Sons</a:t>
            </a:r>
          </a:p>
          <a:p>
            <a:pPr marL="0" indent="0">
              <a:buNone/>
            </a:pPr>
            <a:r>
              <a:rPr lang="en-US" dirty="0"/>
              <a:t>SEC. (January 2019) </a:t>
            </a:r>
            <a:r>
              <a:rPr lang="en-US" i="1" dirty="0"/>
              <a:t>Form 10-K Annual Report for </a:t>
            </a:r>
            <a:r>
              <a:rPr lang="en-US" i="1" dirty="0" err="1"/>
              <a:t>Walmart</a:t>
            </a:r>
            <a:r>
              <a:rPr lang="en-US" i="1" dirty="0"/>
              <a:t> INC, </a:t>
            </a:r>
            <a:r>
              <a:rPr lang="en-US" dirty="0"/>
              <a:t>Washington, DC: </a:t>
            </a:r>
            <a:r>
              <a:rPr lang="en-US" dirty="0" smtClean="0"/>
              <a:t>AUTHOR</a:t>
            </a:r>
          </a:p>
          <a:p>
            <a:pPr marL="0" indent="0">
              <a:buNone/>
            </a:pPr>
            <a:r>
              <a:rPr lang="en-US" dirty="0" err="1"/>
              <a:t>Volberda</a:t>
            </a:r>
            <a:r>
              <a:rPr lang="en-US" dirty="0"/>
              <a:t>, H., </a:t>
            </a:r>
            <a:r>
              <a:rPr lang="en-US" dirty="0" err="1"/>
              <a:t>Heij</a:t>
            </a:r>
            <a:r>
              <a:rPr lang="en-US" dirty="0"/>
              <a:t>, K., &amp; Bosch, J. (2017). </a:t>
            </a:r>
            <a:r>
              <a:rPr lang="en-US" i="1" dirty="0"/>
              <a:t>Reinventing business models: How firms cope with disruption</a:t>
            </a:r>
            <a:r>
              <a:rPr lang="en-US" dirty="0"/>
              <a:t>, Oxford: Oxford University Press</a:t>
            </a:r>
          </a:p>
          <a:p>
            <a:pPr marL="0" indent="0">
              <a:buNone/>
            </a:pPr>
            <a:r>
              <a:rPr lang="en-US" dirty="0"/>
              <a:t>Smith, M. (2019 April). </a:t>
            </a:r>
            <a:r>
              <a:rPr lang="en-US" i="1" dirty="0"/>
              <a:t>IRL interactive display GIF, </a:t>
            </a:r>
            <a:r>
              <a:rPr lang="en-US" dirty="0"/>
              <a:t>Bentonville, Ark: </a:t>
            </a:r>
            <a:r>
              <a:rPr lang="en-US" dirty="0" err="1" smtClean="0"/>
              <a:t>Walmart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Walmart.com. (</a:t>
            </a:r>
            <a:r>
              <a:rPr lang="en-US" dirty="0" err="1"/>
              <a:t>n.d.</a:t>
            </a:r>
            <a:r>
              <a:rPr lang="en-US" dirty="0"/>
              <a:t>). </a:t>
            </a:r>
            <a:r>
              <a:rPr lang="en-US" i="1" dirty="0" err="1"/>
              <a:t>Walmart.com’s</a:t>
            </a:r>
            <a:r>
              <a:rPr lang="en-US" i="1"/>
              <a:t> history and mission, </a:t>
            </a:r>
            <a:r>
              <a:rPr lang="en-US"/>
              <a:t>Bentonville, AR: AUTHOR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003354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0</TotalTime>
  <Words>831</Words>
  <Application>Microsoft Office PowerPoint</Application>
  <PresentationFormat>On-screen Show (4:3)</PresentationFormat>
  <Paragraphs>108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Oriel</vt:lpstr>
      <vt:lpstr>Strategic Business Plan for Walmart, Inc.</vt:lpstr>
      <vt:lpstr>Strategic Focus in Retail Industry</vt:lpstr>
      <vt:lpstr>Walmart’s Business opportunities </vt:lpstr>
      <vt:lpstr>Products and Service-delivery</vt:lpstr>
      <vt:lpstr>Segments and Service delivery </vt:lpstr>
      <vt:lpstr>Organization and Management </vt:lpstr>
      <vt:lpstr>Market Analyses</vt:lpstr>
      <vt:lpstr>Market competitiveness</vt:lpstr>
      <vt:lpstr>Market competitiveness (cont.ed)</vt:lpstr>
      <vt:lpstr>Strategic Focus and Risk Management </vt:lpstr>
      <vt:lpstr>Strengths and Weaknesses</vt:lpstr>
      <vt:lpstr>Environmental and Social-impact</vt:lpstr>
      <vt:lpstr>Key Strategy: sustainable supply chain </vt:lpstr>
      <vt:lpstr>Key strategy: Increased Community Engagement </vt:lpstr>
      <vt:lpstr>Conclusion </vt:lpstr>
      <vt:lpstr>recommendation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2019-11-22T21:41:37Z</dcterms:created>
  <dcterms:modified xsi:type="dcterms:W3CDTF">2019-11-23T01:46:59Z</dcterms:modified>
</cp:coreProperties>
</file>